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69" r:id="rId4"/>
    <p:sldId id="270" r:id="rId5"/>
    <p:sldId id="271" r:id="rId6"/>
    <p:sldId id="258" r:id="rId7"/>
    <p:sldId id="274" r:id="rId8"/>
    <p:sldId id="259" r:id="rId9"/>
    <p:sldId id="299" r:id="rId10"/>
    <p:sldId id="304" r:id="rId11"/>
    <p:sldId id="305" r:id="rId12"/>
    <p:sldId id="307" r:id="rId13"/>
    <p:sldId id="282" r:id="rId14"/>
    <p:sldId id="291" r:id="rId15"/>
    <p:sldId id="292" r:id="rId16"/>
    <p:sldId id="293" r:id="rId17"/>
    <p:sldId id="295" r:id="rId18"/>
    <p:sldId id="296" r:id="rId19"/>
    <p:sldId id="297" r:id="rId20"/>
    <p:sldId id="300" r:id="rId21"/>
    <p:sldId id="301" r:id="rId22"/>
    <p:sldId id="306" r:id="rId23"/>
    <p:sldId id="263" r:id="rId2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F5A25-2351-A245-ABA4-CB6EA5FCF86D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04B21095-6AA9-1E4F-89AB-7633D0D4853D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D9B1A1F-6ED2-0043-B0E1-7B1D0F3522AD}" type="parTrans" cxnId="{621D26DA-1D1F-9A49-BEBB-DC4B569236CC}">
      <dgm:prSet/>
      <dgm:spPr/>
      <dgm:t>
        <a:bodyPr/>
        <a:lstStyle/>
        <a:p>
          <a:endParaRPr lang="en-US"/>
        </a:p>
      </dgm:t>
    </dgm:pt>
    <dgm:pt modelId="{7B903164-764E-5841-AED6-F69CDE6FEBF2}" type="sibTrans" cxnId="{621D26DA-1D1F-9A49-BEBB-DC4B569236CC}">
      <dgm:prSet/>
      <dgm:spPr/>
      <dgm:t>
        <a:bodyPr/>
        <a:lstStyle/>
        <a:p>
          <a:endParaRPr lang="en-US"/>
        </a:p>
      </dgm:t>
    </dgm:pt>
    <dgm:pt modelId="{32B52226-1EE3-EB46-891D-FA0E177179D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98D01889-C4BD-7C4C-B9A9-598B61923032}" type="parTrans" cxnId="{A891BD7D-51E2-D94C-9C9E-8C985ED66708}">
      <dgm:prSet/>
      <dgm:spPr/>
      <dgm:t>
        <a:bodyPr/>
        <a:lstStyle/>
        <a:p>
          <a:endParaRPr lang="en-US"/>
        </a:p>
      </dgm:t>
    </dgm:pt>
    <dgm:pt modelId="{BAC28E7D-CB24-1645-AF5C-98532592845A}" type="sibTrans" cxnId="{A891BD7D-51E2-D94C-9C9E-8C985ED66708}">
      <dgm:prSet/>
      <dgm:spPr/>
      <dgm:t>
        <a:bodyPr/>
        <a:lstStyle/>
        <a:p>
          <a:endParaRPr lang="en-US"/>
        </a:p>
      </dgm:t>
    </dgm:pt>
    <dgm:pt modelId="{2EB1E95E-7ABC-304F-8D8C-7127EC0A14F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490CADE-9B2A-074F-A940-F1AB1ECB99AE}" type="parTrans" cxnId="{538A0B15-CFC5-B54A-8ED3-9EF6A297D1B8}">
      <dgm:prSet/>
      <dgm:spPr/>
      <dgm:t>
        <a:bodyPr/>
        <a:lstStyle/>
        <a:p>
          <a:endParaRPr lang="en-US"/>
        </a:p>
      </dgm:t>
    </dgm:pt>
    <dgm:pt modelId="{8D25B879-D495-EA49-8AD6-CADE8B20BF80}" type="sibTrans" cxnId="{538A0B15-CFC5-B54A-8ED3-9EF6A297D1B8}">
      <dgm:prSet/>
      <dgm:spPr/>
      <dgm:t>
        <a:bodyPr/>
        <a:lstStyle/>
        <a:p>
          <a:endParaRPr lang="en-US"/>
        </a:p>
      </dgm:t>
    </dgm:pt>
    <dgm:pt modelId="{1FADC26D-FB5A-4842-B85D-95BCBC6407A4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6995932-4E48-8F4B-B11C-60D806D7E3E7}" type="parTrans" cxnId="{DAD51802-A3F6-214D-8766-F8FA70778403}">
      <dgm:prSet/>
      <dgm:spPr/>
      <dgm:t>
        <a:bodyPr/>
        <a:lstStyle/>
        <a:p>
          <a:endParaRPr lang="en-US"/>
        </a:p>
      </dgm:t>
    </dgm:pt>
    <dgm:pt modelId="{0BCBA00B-B4D3-2E4D-BEF6-003F073FB2A4}" type="sibTrans" cxnId="{DAD51802-A3F6-214D-8766-F8FA70778403}">
      <dgm:prSet/>
      <dgm:spPr/>
      <dgm:t>
        <a:bodyPr/>
        <a:lstStyle/>
        <a:p>
          <a:endParaRPr lang="en-US"/>
        </a:p>
      </dgm:t>
    </dgm:pt>
    <dgm:pt modelId="{E1006CDD-A798-0D49-986B-AD7EC03300E1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B7A468F-445C-F941-B6E9-30C718524940}" type="parTrans" cxnId="{28367CD5-8A54-E048-9455-A64C589252D6}">
      <dgm:prSet/>
      <dgm:spPr/>
      <dgm:t>
        <a:bodyPr/>
        <a:lstStyle/>
        <a:p>
          <a:endParaRPr lang="en-US"/>
        </a:p>
      </dgm:t>
    </dgm:pt>
    <dgm:pt modelId="{679ECC0B-AC1B-F24F-B923-DDB0DDC98CF6}" type="sibTrans" cxnId="{28367CD5-8A54-E048-9455-A64C589252D6}">
      <dgm:prSet/>
      <dgm:spPr/>
      <dgm:t>
        <a:bodyPr/>
        <a:lstStyle/>
        <a:p>
          <a:endParaRPr lang="en-US"/>
        </a:p>
      </dgm:t>
    </dgm:pt>
    <dgm:pt modelId="{B3AB2493-A476-CF40-A3F4-CF29FE89E3BA}" type="pres">
      <dgm:prSet presAssocID="{9EFF5A25-2351-A245-ABA4-CB6EA5FCF86D}" presName="CompostProcess" presStyleCnt="0">
        <dgm:presLayoutVars>
          <dgm:dir/>
          <dgm:resizeHandles val="exact"/>
        </dgm:presLayoutVars>
      </dgm:prSet>
      <dgm:spPr/>
    </dgm:pt>
    <dgm:pt modelId="{815E27F6-E012-B644-8C48-EEED5807D779}" type="pres">
      <dgm:prSet presAssocID="{9EFF5A25-2351-A245-ABA4-CB6EA5FCF86D}" presName="arrow" presStyleLbl="bgShp" presStyleIdx="0" presStyleCnt="1" custLinFactNeighborX="0" custLinFactNeighborY="-5455"/>
      <dgm:spPr/>
    </dgm:pt>
    <dgm:pt modelId="{3C86C312-B429-0F4F-B283-A654A5228835}" type="pres">
      <dgm:prSet presAssocID="{9EFF5A25-2351-A245-ABA4-CB6EA5FCF86D}" presName="linearProcess" presStyleCnt="0"/>
      <dgm:spPr/>
    </dgm:pt>
    <dgm:pt modelId="{D05A1F79-32A0-0B49-8D14-235D82AC6B50}" type="pres">
      <dgm:prSet presAssocID="{04B21095-6AA9-1E4F-89AB-7633D0D4853D}" presName="textNode" presStyleLbl="node1" presStyleIdx="0" presStyleCnt="5" custScaleX="89416" custLinFactNeighborX="-33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124DE-F23C-3C4E-88C8-7B21E86E51FC}" type="pres">
      <dgm:prSet presAssocID="{7B903164-764E-5841-AED6-F69CDE6FEBF2}" presName="sibTrans" presStyleCnt="0"/>
      <dgm:spPr/>
    </dgm:pt>
    <dgm:pt modelId="{1ABC7F62-A7BA-FD45-B659-AE6DEE53E84D}" type="pres">
      <dgm:prSet presAssocID="{32B52226-1EE3-EB46-891D-FA0E177179D8}" presName="textNode" presStyleLbl="node1" presStyleIdx="1" presStyleCnt="5" custScaleX="90495" custLinFactNeighborX="-2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99F76-A07E-C049-8834-768DD462E704}" type="pres">
      <dgm:prSet presAssocID="{BAC28E7D-CB24-1645-AF5C-98532592845A}" presName="sibTrans" presStyleCnt="0"/>
      <dgm:spPr/>
    </dgm:pt>
    <dgm:pt modelId="{9A787E1F-CB38-D84C-A368-3E32312053A2}" type="pres">
      <dgm:prSet presAssocID="{2EB1E95E-7ABC-304F-8D8C-7127EC0A14F1}" presName="textNode" presStyleLbl="node1" presStyleIdx="2" presStyleCnt="5" custScaleX="94677" custLinFactNeighborX="-24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383D8-57DB-A24F-9220-EADFB74501C7}" type="pres">
      <dgm:prSet presAssocID="{8D25B879-D495-EA49-8AD6-CADE8B20BF80}" presName="sibTrans" presStyleCnt="0"/>
      <dgm:spPr/>
    </dgm:pt>
    <dgm:pt modelId="{3F3280A8-44E4-F14C-8A35-83504452496B}" type="pres">
      <dgm:prSet presAssocID="{1FADC26D-FB5A-4842-B85D-95BCBC6407A4}" presName="textNode" presStyleLbl="node1" presStyleIdx="3" presStyleCnt="5" custScaleX="88603" custLinFactNeighborX="-34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26F53-2124-DF4B-AD0D-8FD21BFC6CA8}" type="pres">
      <dgm:prSet presAssocID="{0BCBA00B-B4D3-2E4D-BEF6-003F073FB2A4}" presName="sibTrans" presStyleCnt="0"/>
      <dgm:spPr/>
    </dgm:pt>
    <dgm:pt modelId="{E07CD7FF-E6F9-7A4A-91D3-3CC779EEB055}" type="pres">
      <dgm:prSet presAssocID="{E1006CDD-A798-0D49-986B-AD7EC03300E1}" presName="textNode" presStyleLbl="node1" presStyleIdx="4" presStyleCnt="5" custScaleX="83077" custLinFactNeighborX="-2537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91BD7D-51E2-D94C-9C9E-8C985ED66708}" srcId="{9EFF5A25-2351-A245-ABA4-CB6EA5FCF86D}" destId="{32B52226-1EE3-EB46-891D-FA0E177179D8}" srcOrd="1" destOrd="0" parTransId="{98D01889-C4BD-7C4C-B9A9-598B61923032}" sibTransId="{BAC28E7D-CB24-1645-AF5C-98532592845A}"/>
    <dgm:cxn modelId="{1113E0DD-E7A4-044A-841E-9774730F7207}" type="presOf" srcId="{04B21095-6AA9-1E4F-89AB-7633D0D4853D}" destId="{D05A1F79-32A0-0B49-8D14-235D82AC6B50}" srcOrd="0" destOrd="0" presId="urn:microsoft.com/office/officeart/2005/8/layout/hProcess9"/>
    <dgm:cxn modelId="{DF4ED3F1-31B8-8D4A-A048-D3861FC41A0C}" type="presOf" srcId="{2EB1E95E-7ABC-304F-8D8C-7127EC0A14F1}" destId="{9A787E1F-CB38-D84C-A368-3E32312053A2}" srcOrd="0" destOrd="0" presId="urn:microsoft.com/office/officeart/2005/8/layout/hProcess9"/>
    <dgm:cxn modelId="{2F4C78B2-47CC-B640-9592-BF688C2AD919}" type="presOf" srcId="{E1006CDD-A798-0D49-986B-AD7EC03300E1}" destId="{E07CD7FF-E6F9-7A4A-91D3-3CC779EEB055}" srcOrd="0" destOrd="0" presId="urn:microsoft.com/office/officeart/2005/8/layout/hProcess9"/>
    <dgm:cxn modelId="{DAD51802-A3F6-214D-8766-F8FA70778403}" srcId="{9EFF5A25-2351-A245-ABA4-CB6EA5FCF86D}" destId="{1FADC26D-FB5A-4842-B85D-95BCBC6407A4}" srcOrd="3" destOrd="0" parTransId="{06995932-4E48-8F4B-B11C-60D806D7E3E7}" sibTransId="{0BCBA00B-B4D3-2E4D-BEF6-003F073FB2A4}"/>
    <dgm:cxn modelId="{8F9ED0B0-91E4-C642-9A15-814A4F0C2AAB}" type="presOf" srcId="{9EFF5A25-2351-A245-ABA4-CB6EA5FCF86D}" destId="{B3AB2493-A476-CF40-A3F4-CF29FE89E3BA}" srcOrd="0" destOrd="0" presId="urn:microsoft.com/office/officeart/2005/8/layout/hProcess9"/>
    <dgm:cxn modelId="{28367CD5-8A54-E048-9455-A64C589252D6}" srcId="{9EFF5A25-2351-A245-ABA4-CB6EA5FCF86D}" destId="{E1006CDD-A798-0D49-986B-AD7EC03300E1}" srcOrd="4" destOrd="0" parTransId="{5B7A468F-445C-F941-B6E9-30C718524940}" sibTransId="{679ECC0B-AC1B-F24F-B923-DDB0DDC98CF6}"/>
    <dgm:cxn modelId="{45FE62D9-892E-F34E-B6F3-5CCF4FA900DF}" type="presOf" srcId="{32B52226-1EE3-EB46-891D-FA0E177179D8}" destId="{1ABC7F62-A7BA-FD45-B659-AE6DEE53E84D}" srcOrd="0" destOrd="0" presId="urn:microsoft.com/office/officeart/2005/8/layout/hProcess9"/>
    <dgm:cxn modelId="{2294D1C5-C394-F34A-9AF5-6783B45DD7DB}" type="presOf" srcId="{1FADC26D-FB5A-4842-B85D-95BCBC6407A4}" destId="{3F3280A8-44E4-F14C-8A35-83504452496B}" srcOrd="0" destOrd="0" presId="urn:microsoft.com/office/officeart/2005/8/layout/hProcess9"/>
    <dgm:cxn modelId="{538A0B15-CFC5-B54A-8ED3-9EF6A297D1B8}" srcId="{9EFF5A25-2351-A245-ABA4-CB6EA5FCF86D}" destId="{2EB1E95E-7ABC-304F-8D8C-7127EC0A14F1}" srcOrd="2" destOrd="0" parTransId="{A490CADE-9B2A-074F-A940-F1AB1ECB99AE}" sibTransId="{8D25B879-D495-EA49-8AD6-CADE8B20BF80}"/>
    <dgm:cxn modelId="{621D26DA-1D1F-9A49-BEBB-DC4B569236CC}" srcId="{9EFF5A25-2351-A245-ABA4-CB6EA5FCF86D}" destId="{04B21095-6AA9-1E4F-89AB-7633D0D4853D}" srcOrd="0" destOrd="0" parTransId="{7D9B1A1F-6ED2-0043-B0E1-7B1D0F3522AD}" sibTransId="{7B903164-764E-5841-AED6-F69CDE6FEBF2}"/>
    <dgm:cxn modelId="{04D80F59-0825-0A4A-AC81-988BAC815CBD}" type="presParOf" srcId="{B3AB2493-A476-CF40-A3F4-CF29FE89E3BA}" destId="{815E27F6-E012-B644-8C48-EEED5807D779}" srcOrd="0" destOrd="0" presId="urn:microsoft.com/office/officeart/2005/8/layout/hProcess9"/>
    <dgm:cxn modelId="{61434081-A010-BC46-832D-1605E5D2F2B2}" type="presParOf" srcId="{B3AB2493-A476-CF40-A3F4-CF29FE89E3BA}" destId="{3C86C312-B429-0F4F-B283-A654A5228835}" srcOrd="1" destOrd="0" presId="urn:microsoft.com/office/officeart/2005/8/layout/hProcess9"/>
    <dgm:cxn modelId="{583CAB74-DF58-1440-84A1-0B644DF2521C}" type="presParOf" srcId="{3C86C312-B429-0F4F-B283-A654A5228835}" destId="{D05A1F79-32A0-0B49-8D14-235D82AC6B50}" srcOrd="0" destOrd="0" presId="urn:microsoft.com/office/officeart/2005/8/layout/hProcess9"/>
    <dgm:cxn modelId="{7F0D2BC3-CD41-5649-AC87-FB64F0886995}" type="presParOf" srcId="{3C86C312-B429-0F4F-B283-A654A5228835}" destId="{9F1124DE-F23C-3C4E-88C8-7B21E86E51FC}" srcOrd="1" destOrd="0" presId="urn:microsoft.com/office/officeart/2005/8/layout/hProcess9"/>
    <dgm:cxn modelId="{B8C035EE-733D-7242-A742-5248FC05272C}" type="presParOf" srcId="{3C86C312-B429-0F4F-B283-A654A5228835}" destId="{1ABC7F62-A7BA-FD45-B659-AE6DEE53E84D}" srcOrd="2" destOrd="0" presId="urn:microsoft.com/office/officeart/2005/8/layout/hProcess9"/>
    <dgm:cxn modelId="{E6251283-D4CD-D64A-9D06-1C2602D95CBC}" type="presParOf" srcId="{3C86C312-B429-0F4F-B283-A654A5228835}" destId="{D5499F76-A07E-C049-8834-768DD462E704}" srcOrd="3" destOrd="0" presId="urn:microsoft.com/office/officeart/2005/8/layout/hProcess9"/>
    <dgm:cxn modelId="{FC06B9B4-AF20-6645-844F-F321BEC22FD6}" type="presParOf" srcId="{3C86C312-B429-0F4F-B283-A654A5228835}" destId="{9A787E1F-CB38-D84C-A368-3E32312053A2}" srcOrd="4" destOrd="0" presId="urn:microsoft.com/office/officeart/2005/8/layout/hProcess9"/>
    <dgm:cxn modelId="{A707B86F-D398-9B4A-9B91-E0E4DDE4479B}" type="presParOf" srcId="{3C86C312-B429-0F4F-B283-A654A5228835}" destId="{7CB383D8-57DB-A24F-9220-EADFB74501C7}" srcOrd="5" destOrd="0" presId="urn:microsoft.com/office/officeart/2005/8/layout/hProcess9"/>
    <dgm:cxn modelId="{38BFDCAA-D71D-CD43-A853-12D00977F563}" type="presParOf" srcId="{3C86C312-B429-0F4F-B283-A654A5228835}" destId="{3F3280A8-44E4-F14C-8A35-83504452496B}" srcOrd="6" destOrd="0" presId="urn:microsoft.com/office/officeart/2005/8/layout/hProcess9"/>
    <dgm:cxn modelId="{82F0146B-9BD8-5346-8B07-2240AFC025F7}" type="presParOf" srcId="{3C86C312-B429-0F4F-B283-A654A5228835}" destId="{39F26F53-2124-DF4B-AD0D-8FD21BFC6CA8}" srcOrd="7" destOrd="0" presId="urn:microsoft.com/office/officeart/2005/8/layout/hProcess9"/>
    <dgm:cxn modelId="{901D9EBF-83E3-3D48-BCA7-631E63A9564A}" type="presParOf" srcId="{3C86C312-B429-0F4F-B283-A654A5228835}" destId="{E07CD7FF-E6F9-7A4A-91D3-3CC779EEB05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5E27F6-E012-B644-8C48-EEED5807D779}">
      <dsp:nvSpPr>
        <dsp:cNvPr id="0" name=""/>
        <dsp:cNvSpPr/>
      </dsp:nvSpPr>
      <dsp:spPr>
        <a:xfrm>
          <a:off x="662939" y="0"/>
          <a:ext cx="7513320" cy="4191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5A1F79-32A0-0B49-8D14-235D82AC6B50}">
      <dsp:nvSpPr>
        <dsp:cNvPr id="0" name=""/>
        <dsp:cNvSpPr/>
      </dsp:nvSpPr>
      <dsp:spPr>
        <a:xfrm>
          <a:off x="0" y="1257299"/>
          <a:ext cx="1558962" cy="167640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1257299"/>
        <a:ext cx="1558962" cy="1676400"/>
      </dsp:txXfrm>
    </dsp:sp>
    <dsp:sp modelId="{1ABC7F62-A7BA-FD45-B659-AE6DEE53E84D}">
      <dsp:nvSpPr>
        <dsp:cNvPr id="0" name=""/>
        <dsp:cNvSpPr/>
      </dsp:nvSpPr>
      <dsp:spPr>
        <a:xfrm>
          <a:off x="1770892" y="1257299"/>
          <a:ext cx="1577774" cy="16764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 </a:t>
          </a:r>
          <a:endParaRPr lang="en-US" sz="6500" kern="1200" dirty="0"/>
        </a:p>
      </dsp:txBody>
      <dsp:txXfrm>
        <a:off x="1770892" y="1257299"/>
        <a:ext cx="1577774" cy="1676400"/>
      </dsp:txXfrm>
    </dsp:sp>
    <dsp:sp modelId="{9A787E1F-CB38-D84C-A368-3E32312053A2}">
      <dsp:nvSpPr>
        <dsp:cNvPr id="0" name=""/>
        <dsp:cNvSpPr/>
      </dsp:nvSpPr>
      <dsp:spPr>
        <a:xfrm>
          <a:off x="3602172" y="1257299"/>
          <a:ext cx="1650687" cy="167640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602172" y="1257299"/>
        <a:ext cx="1650687" cy="1676400"/>
      </dsp:txXfrm>
    </dsp:sp>
    <dsp:sp modelId="{3F3280A8-44E4-F14C-8A35-83504452496B}">
      <dsp:nvSpPr>
        <dsp:cNvPr id="0" name=""/>
        <dsp:cNvSpPr/>
      </dsp:nvSpPr>
      <dsp:spPr>
        <a:xfrm>
          <a:off x="5486400" y="1257299"/>
          <a:ext cx="1544787" cy="167640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486400" y="1257299"/>
        <a:ext cx="1544787" cy="1676400"/>
      </dsp:txXfrm>
    </dsp:sp>
    <dsp:sp modelId="{E07CD7FF-E6F9-7A4A-91D3-3CC779EEB055}">
      <dsp:nvSpPr>
        <dsp:cNvPr id="0" name=""/>
        <dsp:cNvSpPr/>
      </dsp:nvSpPr>
      <dsp:spPr>
        <a:xfrm>
          <a:off x="7315200" y="1257299"/>
          <a:ext cx="1448442" cy="1676400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315200" y="1257299"/>
        <a:ext cx="1448442" cy="16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3E8D94-B763-40BF-B381-1E1E8A5FF051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CAC13F-F79E-49CF-A6DB-9AD53B96EC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29D95B-655A-42FE-8223-8933FCC456BF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10597F-56BA-477D-B5C3-EDAF20F2EC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F5C6F6-E0FF-436B-A3B3-8544DD2FD5B1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0E8405-2E0E-46AB-A141-4CDAC60E9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6D4155-3DFE-4130-8537-31392CE9F157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E8966-2CEC-4594-9398-C0E25EDBC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7B83DF7D-8978-43E8-B17A-58B17D453812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1CEDA1D4-75B5-4FDC-8CCB-9D3B204BB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6477000"/>
            <a:ext cx="6629400" cy="3048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www.cdc.gov/diabetes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F91DB-65D2-47F0-9236-F0336BC50B20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AD71E-4799-4BB0-B1A4-C5A4267B0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D0168-8EBB-4130-BCB6-66F1035DB822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D42CCCA4-C87D-4BCB-9186-4C53B59A45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E2A86-FC6F-4FE9-A84E-46FCD202CE42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D5818-10AC-4294-8776-86C1E1AA4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0B8C4-3451-4593-AE53-DB072F6C059D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BA3C-3272-4B09-9765-5FC6645C4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0FC5BB-5CC2-4610-B72D-E8ED6339D67C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D6CC0-458F-4387-BB33-5C6DC6C77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3EBD5-EFDD-49C4-9138-8B8A250F25B1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A81C3B-1B1C-4581-BE7C-BFAA525ED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3D1B81-27AC-49DC-B5F5-3FF03ECD60AD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F4FF-4711-4BDC-AF9F-C906E83BF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88223516-8CB1-4912-8519-412B6CAFC3DE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F90F6AE2-0F07-42D9-BDD9-B74E158338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1" charset="0"/>
              </a:defRPr>
            </a:lvl1pPr>
          </a:lstStyle>
          <a:p>
            <a:fld id="{9D61CD47-0FE7-4AD9-B48B-26AD27F8ED00}" type="datetime1">
              <a:rPr lang="en-US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charset="-18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1" charset="0"/>
              </a:defRPr>
            </a:lvl1pPr>
          </a:lstStyle>
          <a:p>
            <a:fld id="{D15A41E5-FFE9-41B6-B77F-8374AB8070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8" r:id="rId2"/>
    <p:sldLayoutId id="2147483875" r:id="rId3"/>
    <p:sldLayoutId id="2147483869" r:id="rId4"/>
    <p:sldLayoutId id="2147483870" r:id="rId5"/>
    <p:sldLayoutId id="2147483871" r:id="rId6"/>
    <p:sldLayoutId id="2147483876" r:id="rId7"/>
    <p:sldLayoutId id="2147483872" r:id="rId8"/>
    <p:sldLayoutId id="2147483877" r:id="rId9"/>
    <p:sldLayoutId id="2147483873" r:id="rId10"/>
    <p:sldLayoutId id="2147483878" r:id="rId11"/>
    <p:sldLayoutId id="2147483879" r:id="rId12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20" charset="-128"/>
          <a:cs typeface="ＭＳ Ｐゴシック" pitchFamily="2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0" charset="-18"/>
          <a:ea typeface="ＭＳ Ｐゴシック" pitchFamily="20" charset="-128"/>
          <a:cs typeface="ＭＳ Ｐゴシック" pitchFamily="2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0" charset="-18"/>
          <a:ea typeface="ＭＳ Ｐゴシック" pitchFamily="20" charset="-128"/>
          <a:cs typeface="ＭＳ Ｐゴシック" pitchFamily="2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0" charset="-18"/>
          <a:ea typeface="ＭＳ Ｐゴシック" pitchFamily="20" charset="-128"/>
          <a:cs typeface="ＭＳ Ｐゴシック" pitchFamily="2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0" charset="-18"/>
          <a:ea typeface="ＭＳ Ｐゴシック" pitchFamily="20" charset="-128"/>
          <a:cs typeface="ＭＳ Ｐゴシック" pitchFamily="2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0" charset="-18"/>
          <a:ea typeface="ＭＳ Ｐゴシック" pitchFamily="20" charset="-128"/>
          <a:cs typeface="ＭＳ Ｐゴシック" pitchFamily="2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0" charset="-18"/>
          <a:ea typeface="ＭＳ Ｐゴシック" pitchFamily="20" charset="-128"/>
          <a:cs typeface="ＭＳ Ｐゴシック" pitchFamily="2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0" charset="-18"/>
          <a:ea typeface="ＭＳ Ｐゴシック" pitchFamily="20" charset="-128"/>
          <a:cs typeface="ＭＳ Ｐゴシック" pitchFamily="2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0" charset="-18"/>
          <a:ea typeface="ＭＳ Ｐゴシック" pitchFamily="20" charset="-128"/>
          <a:cs typeface="ＭＳ Ｐゴシック" pitchFamily="20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1" charset="2"/>
        <a:buChar char=""/>
        <a:defRPr sz="2900" kern="1200">
          <a:solidFill>
            <a:schemeClr val="tx1"/>
          </a:solidFill>
          <a:latin typeface="+mn-lt"/>
          <a:ea typeface="ＭＳ Ｐゴシック" pitchFamily="20" charset="-128"/>
          <a:cs typeface="ＭＳ Ｐゴシック" pitchFamily="20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" charset="2"/>
        <a:buChar char=""/>
        <a:defRPr sz="2600" kern="1200">
          <a:solidFill>
            <a:schemeClr val="tx1"/>
          </a:solidFill>
          <a:latin typeface="+mn-lt"/>
          <a:ea typeface="ＭＳ Ｐゴシック" pitchFamily="20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"/>
        <a:defRPr sz="2300" kern="1200">
          <a:solidFill>
            <a:schemeClr val="tx1"/>
          </a:solidFill>
          <a:latin typeface="+mn-lt"/>
          <a:ea typeface="ＭＳ Ｐゴシック" pitchFamily="20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BE5F2"/>
        </a:buClr>
        <a:buSzPct val="75000"/>
        <a:buFont typeface="Wingdings" pitchFamily="1" charset="2"/>
        <a:buChar char=""/>
        <a:defRPr sz="2000" kern="1200">
          <a:solidFill>
            <a:schemeClr val="tx1"/>
          </a:solidFill>
          <a:latin typeface="+mn-lt"/>
          <a:ea typeface="ＭＳ Ｐゴシック" pitchFamily="20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EB8320"/>
        </a:buClr>
        <a:buSzPct val="65000"/>
        <a:buFont typeface="Wingdings" pitchFamily="1" charset="2"/>
        <a:buChar char=""/>
        <a:defRPr sz="2000" kern="1200">
          <a:solidFill>
            <a:schemeClr val="tx1"/>
          </a:solidFill>
          <a:latin typeface="+mn-lt"/>
          <a:ea typeface="ＭＳ Ｐゴシック" pitchFamily="20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rofessional.diabetes.org/admin/UserFiles/0%20-%20Sean/FastFacts%20March%202013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 eaLnBrk="1" hangingPunct="1"/>
            <a:r>
              <a:rPr lang="en-US" sz="2000" dirty="0" smtClean="0">
                <a:solidFill>
                  <a:schemeClr val="bg2"/>
                </a:solidFill>
                <a:latin typeface="Century Gothic" pitchFamily="1" charset="0"/>
                <a:ea typeface="ＭＳ Ｐゴシック" pitchFamily="1" charset="-128"/>
              </a:rPr>
              <a:t>February 26</a:t>
            </a:r>
            <a:r>
              <a:rPr lang="en-US" sz="2000" baseline="30000" dirty="0" smtClean="0">
                <a:solidFill>
                  <a:schemeClr val="bg2"/>
                </a:solidFill>
                <a:latin typeface="Century Gothic" pitchFamily="1" charset="0"/>
                <a:ea typeface="ＭＳ Ｐゴシック" pitchFamily="1" charset="-128"/>
              </a:rPr>
              <a:t>th</a:t>
            </a:r>
            <a:r>
              <a:rPr lang="en-US" sz="2000" dirty="0" smtClean="0">
                <a:solidFill>
                  <a:schemeClr val="bg2"/>
                </a:solidFill>
                <a:latin typeface="Century Gothic" pitchFamily="1" charset="0"/>
                <a:ea typeface="ＭＳ Ｐゴシック" pitchFamily="1" charset="-128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Century Gothic" pitchFamily="1" charset="0"/>
                <a:ea typeface="ＭＳ Ｐゴシック" pitchFamily="1" charset="-128"/>
              </a:rPr>
              <a:t>2015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00797"/>
            <a:ext cx="86868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ound Healing Center logo"/>
          <p:cNvPicPr/>
          <p:nvPr/>
        </p:nvPicPr>
        <p:blipFill>
          <a:blip r:embed="rId3" cstate="print">
            <a:lum bright="15000" contrast="49000"/>
          </a:blip>
          <a:stretch>
            <a:fillRect/>
          </a:stretch>
        </p:blipFill>
        <p:spPr bwMode="auto">
          <a:xfrm>
            <a:off x="2590800" y="990600"/>
            <a:ext cx="4048125" cy="15716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85800" y="6477000"/>
            <a:ext cx="6629400" cy="3048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www.cdc.gov/diabetes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499"/>
          <p:cNvSpPr txBox="1">
            <a:spLocks noChangeArrowheads="1"/>
          </p:cNvSpPr>
          <p:nvPr/>
        </p:nvSpPr>
        <p:spPr bwMode="auto">
          <a:xfrm>
            <a:off x="0" y="3412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County-level Estimates of </a:t>
            </a:r>
            <a:r>
              <a:rPr lang="en-US" sz="1600" dirty="0" smtClean="0"/>
              <a:t>Diagnosed Diabetes among </a:t>
            </a:r>
            <a:r>
              <a:rPr lang="en-US" sz="1600" dirty="0"/>
              <a:t>Adults aged ≥ 20 years: </a:t>
            </a:r>
            <a:r>
              <a:rPr lang="en-US" sz="1600" dirty="0" smtClean="0"/>
              <a:t>                                                      United States 2010</a:t>
            </a:r>
            <a:endParaRPr lang="en-US" sz="1600" dirty="0"/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233435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en-US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710" y="5496960"/>
            <a:ext cx="797040" cy="86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488" y="530352"/>
            <a:ext cx="12413361" cy="5185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09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 Diabetic Population</a:t>
            </a:r>
            <a:endParaRPr lang="en-US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76" y="1342430"/>
            <a:ext cx="9128124" cy="51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Amputations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Average Cost of Amputation in 2009 $45,000</a:t>
            </a:r>
          </a:p>
          <a:p>
            <a:r>
              <a:rPr lang="en-US" dirty="0" smtClean="0"/>
              <a:t>Lifetime Healthcare Cost for a Amputee $500,000</a:t>
            </a:r>
          </a:p>
          <a:p>
            <a:r>
              <a:rPr lang="en-US" dirty="0" smtClean="0"/>
              <a:t>Lifetime Healthcare Cost for a Non-Amputee $250,000</a:t>
            </a:r>
          </a:p>
          <a:p>
            <a:r>
              <a:rPr lang="en-US" dirty="0" smtClean="0"/>
              <a:t>More than </a:t>
            </a:r>
            <a:r>
              <a:rPr lang="en-US" b="1" dirty="0" smtClean="0"/>
              <a:t>60% </a:t>
            </a:r>
            <a:r>
              <a:rPr lang="en-US" dirty="0" smtClean="0"/>
              <a:t>of </a:t>
            </a:r>
            <a:r>
              <a:rPr lang="en-US" dirty="0" smtClean="0"/>
              <a:t>non-traumatic </a:t>
            </a:r>
            <a:r>
              <a:rPr lang="en-US" dirty="0" smtClean="0"/>
              <a:t>lower-limb amputations occur in the people with diabetes.</a:t>
            </a:r>
          </a:p>
          <a:p>
            <a:r>
              <a:rPr lang="en-US" dirty="0" smtClean="0"/>
              <a:t>Five Year Survival Rate for Diabetics following amputation </a:t>
            </a:r>
            <a:r>
              <a:rPr lang="en-US" b="1" dirty="0" smtClean="0"/>
              <a:t>49%</a:t>
            </a:r>
          </a:p>
          <a:p>
            <a:r>
              <a:rPr lang="en-US" b="1" i="1" dirty="0" smtClean="0"/>
              <a:t>Approximately 85% of diabetes‐related</a:t>
            </a:r>
          </a:p>
          <a:p>
            <a:pPr>
              <a:buNone/>
            </a:pPr>
            <a:r>
              <a:rPr lang="en-US" b="1" i="1" dirty="0" smtClean="0"/>
              <a:t>	amputations are preceded by a foot ulcer.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WHAT’S IN THE CLOSET?</a:t>
            </a:r>
            <a:endParaRPr lang="en-US" smtClean="0">
              <a:ea typeface="ＭＳ Ｐゴシック" pitchFamily="1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numCol="2"/>
          <a:lstStyle/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Traditional Approach 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Wet-to-Dry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gauze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Hydrogels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Hydrocolloids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Alginates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Collagen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Antimicrobials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Aft>
                <a:spcPts val="1200"/>
              </a:spcAft>
              <a:buFont typeface="Wingdings" pitchFamily="1" charset="2"/>
              <a:buNone/>
              <a:defRPr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Advanced Approach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Aft>
                <a:spcPts val="1200"/>
              </a:spcAft>
              <a:buFont typeface="Wingdings" charset="2"/>
              <a:buNone/>
              <a:defRPr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Negative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Pressure Wound Therapy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Growth factors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Skin substitutes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Total Contact Cast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Hyperbaric Oxygen Therapy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endParaRPr lang="en-US" sz="17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200" smtClean="0">
                <a:latin typeface="Century Gothic" pitchFamily="1" charset="0"/>
                <a:ea typeface="ＭＳ Ｐゴシック" pitchFamily="1" charset="-128"/>
              </a:rPr>
              <a:t>HYPERBARIC OXYGEN THERAPY</a:t>
            </a:r>
            <a:endParaRPr lang="en-US" sz="4200" smtClean="0">
              <a:ea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828800"/>
            <a:ext cx="6108700" cy="458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HYPERBARIC MEDICINE</a:t>
            </a:r>
            <a:endParaRPr lang="en-US" smtClean="0">
              <a:ea typeface="ＭＳ Ｐゴシック" pitchFamily="1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187825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smtClean="0">
                <a:latin typeface="Century Gothic" pitchFamily="1" charset="0"/>
                <a:ea typeface="ＭＳ Ｐゴシック" pitchFamily="1" charset="-128"/>
              </a:rPr>
              <a:t>One of the first successful uses of a decompression chamber was in 1879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smtClean="0">
                <a:latin typeface="Century Gothic" pitchFamily="1" charset="0"/>
                <a:ea typeface="ＭＳ Ｐゴシック" pitchFamily="1" charset="-128"/>
              </a:rPr>
              <a:t>The use of this chamber markedly reduced the number of serious cases &amp; fatalities caused by the bends</a:t>
            </a:r>
            <a:endParaRPr lang="en-US" sz="1700" smtClean="0">
              <a:latin typeface="Century Gothic" pitchFamily="1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90800"/>
            <a:ext cx="3979501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HYPERBARIC MEDICINE</a:t>
            </a:r>
            <a:endParaRPr lang="en-US" smtClean="0">
              <a:ea typeface="ＭＳ Ｐゴシック" pitchFamily="1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956050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smtClean="0">
                <a:latin typeface="Century Gothic" pitchFamily="1" charset="0"/>
                <a:ea typeface="ＭＳ Ｐゴシック" pitchFamily="1" charset="-128"/>
              </a:rPr>
              <a:t>The Steel Ball Hospital: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smtClean="0">
                <a:latin typeface="Century Gothic" pitchFamily="1" charset="0"/>
                <a:ea typeface="ＭＳ Ｐゴシック" pitchFamily="1" charset="-128"/>
              </a:rPr>
              <a:t>Built for Dr. Cunningham in 1928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smtClean="0">
                <a:latin typeface="Century Gothic" pitchFamily="1" charset="0"/>
                <a:ea typeface="ＭＳ Ｐゴシック" pitchFamily="1" charset="-128"/>
              </a:rPr>
              <a:t>Six stories high, 72 rooms with 12 bedrooms per floor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smtClean="0">
                <a:latin typeface="Century Gothic" pitchFamily="1" charset="0"/>
                <a:ea typeface="ＭＳ Ｐゴシック" pitchFamily="1" charset="-128"/>
              </a:rPr>
              <a:t>Length of hyperbaric exposure was 4 days at 2ata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36" y="2286000"/>
            <a:ext cx="422111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200" smtClean="0">
                <a:latin typeface="Century Gothic" pitchFamily="1" charset="0"/>
                <a:ea typeface="ＭＳ Ｐゴシック" pitchFamily="1" charset="-128"/>
              </a:rPr>
              <a:t>MONO-PLACE CHAMBER</a:t>
            </a:r>
            <a:endParaRPr lang="en-US" sz="4200" smtClean="0">
              <a:ea typeface="ＭＳ Ｐゴシック" pitchFamily="1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7000"/>
            <a:ext cx="7924800" cy="2454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HYPERBARIC MEDICINE</a:t>
            </a:r>
            <a:endParaRPr lang="en-US" smtClean="0">
              <a:ea typeface="ＭＳ Ｐゴシック" pitchFamily="1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035425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smtClean="0">
                <a:latin typeface="Century Gothic" pitchFamily="1" charset="0"/>
                <a:ea typeface="ＭＳ Ｐゴシック" pitchFamily="1" charset="-128"/>
              </a:rPr>
              <a:t>Two basic effects of increased oxygen partial pressure: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smtClean="0">
                <a:latin typeface="Century Gothic" pitchFamily="1" charset="0"/>
                <a:ea typeface="ＭＳ Ｐゴシック" pitchFamily="1" charset="-128"/>
              </a:rPr>
              <a:t>Increased dissolved oxygen content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smtClean="0">
                <a:latin typeface="Century Gothic" pitchFamily="1" charset="0"/>
                <a:ea typeface="ＭＳ Ｐゴシック" pitchFamily="1" charset="-128"/>
              </a:rPr>
              <a:t>Increased diffusion distance for oxygen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0200"/>
            <a:ext cx="1884948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56" y="4419600"/>
            <a:ext cx="3850888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INDICATIONS FOR HBO</a:t>
            </a:r>
            <a:endParaRPr lang="en-US" smtClean="0">
              <a:ea typeface="ＭＳ Ｐゴシック" pitchFamily="1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105400"/>
          </a:xfrm>
        </p:spPr>
        <p:txBody>
          <a:bodyPr numCol="2"/>
          <a:lstStyle/>
          <a:p>
            <a:pPr eaLnBrk="1" hangingPunct="1">
              <a:spcAft>
                <a:spcPts val="1200"/>
              </a:spcAft>
              <a:buFont typeface="Wingdings" charset="2"/>
              <a:buNone/>
              <a:defRPr/>
            </a:pPr>
            <a:r>
              <a:rPr lang="en-US" sz="2000" i="1" dirty="0" smtClean="0">
                <a:latin typeface="Century Gothic" charset="0"/>
                <a:ea typeface="Century Gothic" charset="0"/>
                <a:cs typeface="Century Gothic" charset="0"/>
              </a:rPr>
              <a:t>CMS Approved 2012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Gas </a:t>
            </a:r>
            <a:r>
              <a:rPr lang="en-US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gangrene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Acute </a:t>
            </a:r>
            <a:r>
              <a:rPr lang="en-US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traumatic peripheral ischemia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Crush injury, suturing severed limbs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Progressive necrotizing infections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Acute peripheral arterial insufficiency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Preparation &amp; preservation of compromised grafts &amp; flaps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Chronic refractory </a:t>
            </a: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ostemyelitis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- Bone Infection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Osteoradionecrosis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- Associated with Head and Neck Radiation 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Soft tissue </a:t>
            </a: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radionecrosis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- Late Effect of Radiation Treatment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"/>
              <a:defRPr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Diabetic Lower Extremity Wound </a:t>
            </a:r>
          </a:p>
          <a:p>
            <a:pPr lvl="1" eaLnBrk="1" hangingPunct="1">
              <a:spcAft>
                <a:spcPts val="1200"/>
              </a:spcAft>
              <a:buFont typeface="Wingdings 2" charset="2"/>
              <a:buChar char=""/>
              <a:defRPr/>
            </a:pPr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Wagner Grade III or above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OBJECTIVES</a:t>
            </a:r>
            <a:endParaRPr lang="en-US" smtClean="0">
              <a:ea typeface="ＭＳ Ｐゴシック" pitchFamily="1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Review the modern day multi-modality approach to the wound care patient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Identify appropriate indications for hyperbaric oxygen therapy and the etiology of chronic wounds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Understand the role of the outpatients wound care center in the community and impact of chronic wounds on the healthcare system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Educate Individuals on When to Call the Wound Care Center for services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Healing </a:t>
            </a:r>
            <a:r>
              <a:rPr lang="en-US" dirty="0" smtClean="0"/>
              <a:t>Center-CRHS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</a:p>
          <a:p>
            <a:pPr lvl="1"/>
            <a:r>
              <a:rPr lang="en-US" b="1" dirty="0" smtClean="0"/>
              <a:t>92%</a:t>
            </a:r>
            <a:r>
              <a:rPr lang="en-US" dirty="0" smtClean="0"/>
              <a:t> </a:t>
            </a:r>
            <a:r>
              <a:rPr lang="en-US" dirty="0" smtClean="0"/>
              <a:t>of all Wounds Healed YTD compared to </a:t>
            </a:r>
            <a:r>
              <a:rPr lang="en-US" dirty="0" smtClean="0"/>
              <a:t>80% </a:t>
            </a:r>
            <a:r>
              <a:rPr lang="en-US" dirty="0" smtClean="0"/>
              <a:t>National Average</a:t>
            </a:r>
          </a:p>
          <a:p>
            <a:pPr lvl="1"/>
            <a:r>
              <a:rPr lang="en-US" dirty="0" smtClean="0"/>
              <a:t>Average Days to Healing </a:t>
            </a:r>
            <a:r>
              <a:rPr lang="en-US" b="1" dirty="0" smtClean="0"/>
              <a:t>41</a:t>
            </a:r>
            <a:r>
              <a:rPr lang="en-US" dirty="0" smtClean="0"/>
              <a:t> compared to 63 for the National Average</a:t>
            </a:r>
          </a:p>
          <a:p>
            <a:pPr lvl="1"/>
            <a:r>
              <a:rPr lang="en-US" dirty="0" smtClean="0"/>
              <a:t>Treatment of 500 Wounds</a:t>
            </a:r>
            <a:endParaRPr lang="en-US" dirty="0" smtClean="0"/>
          </a:p>
          <a:p>
            <a:pPr lvl="1"/>
            <a:r>
              <a:rPr lang="en-US" dirty="0" smtClean="0"/>
              <a:t>3,000 Patient Visits first </a:t>
            </a:r>
            <a:r>
              <a:rPr lang="en-US" dirty="0" smtClean="0"/>
              <a:t>12 </a:t>
            </a:r>
            <a:r>
              <a:rPr lang="en-US" dirty="0" smtClean="0"/>
              <a:t>months of Operation</a:t>
            </a:r>
          </a:p>
          <a:p>
            <a:pPr lvl="1"/>
            <a:r>
              <a:rPr lang="en-US" sz="2800" dirty="0" smtClean="0">
                <a:latin typeface="Century Gothic" pitchFamily="1" charset="0"/>
                <a:ea typeface="ＭＳ Ｐゴシック" pitchFamily="1" charset="-128"/>
              </a:rPr>
              <a:t>Goal: </a:t>
            </a:r>
            <a:r>
              <a:rPr lang="en-US" sz="2800" b="1" i="1" dirty="0" smtClean="0">
                <a:latin typeface="Century Gothic" pitchFamily="1" charset="0"/>
                <a:ea typeface="ＭＳ Ｐゴシック" pitchFamily="1" charset="-128"/>
              </a:rPr>
              <a:t>Complete wound healing in 60 days!</a:t>
            </a:r>
            <a:endParaRPr lang="en-US" sz="2800" dirty="0" smtClean="0">
              <a:latin typeface="Century Gothic" pitchFamily="1" charset="0"/>
              <a:ea typeface="ＭＳ Ｐゴシック" pitchFamily="1" charset="-128"/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Healing Center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who can make an appointment at the Wound Healing Center</a:t>
            </a:r>
          </a:p>
          <a:p>
            <a:pPr lvl="1"/>
            <a:r>
              <a:rPr lang="en-US" dirty="0" smtClean="0"/>
              <a:t>Patients can be referred from Physician's Office, Home Health Agencies, Skilled Nursing Facilities, Community Agencies</a:t>
            </a:r>
          </a:p>
          <a:p>
            <a:pPr lvl="1"/>
            <a:r>
              <a:rPr lang="en-US" dirty="0" smtClean="0"/>
              <a:t>Patients can call the Wound Healing Center Directly</a:t>
            </a:r>
          </a:p>
          <a:p>
            <a:pPr lvl="1"/>
            <a:r>
              <a:rPr lang="en-US" dirty="0" smtClean="0"/>
              <a:t>No Physician's Referral Needed to make an appointment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call the Wound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or a loved has had a wound for 30 days with no signs of improvement call the Center. </a:t>
            </a:r>
          </a:p>
          <a:p>
            <a:r>
              <a:rPr lang="en-US" dirty="0" smtClean="0"/>
              <a:t> Early intervention is the key to getting you back to living your life.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OUR PROGRAM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52400" y="16002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4824413"/>
            <a:ext cx="152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Tw Cen MT" pitchFamily="1" charset="0"/>
              </a:rPr>
              <a:t>The Patient</a:t>
            </a:r>
          </a:p>
          <a:p>
            <a:pPr algn="ctr"/>
            <a:r>
              <a:rPr lang="en-US" sz="1400">
                <a:latin typeface="Tw Cen MT" pitchFamily="1" charset="0"/>
              </a:rPr>
              <a:t>65 yrs. Old</a:t>
            </a:r>
            <a:br>
              <a:rPr lang="en-US" sz="1400">
                <a:latin typeface="Tw Cen MT" pitchFamily="1" charset="0"/>
              </a:rPr>
            </a:br>
            <a:r>
              <a:rPr lang="en-US" sz="1400">
                <a:latin typeface="Tw Cen MT" pitchFamily="1" charset="0"/>
              </a:rPr>
              <a:t>Diabetic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4824413"/>
            <a:ext cx="198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Tw Cen MT" pitchFamily="1" charset="0"/>
              </a:rPr>
              <a:t>Referral</a:t>
            </a:r>
          </a:p>
          <a:p>
            <a:pPr algn="ctr"/>
            <a:r>
              <a:rPr lang="en-US" sz="1400">
                <a:latin typeface="Tw Cen MT" pitchFamily="1" charset="0"/>
              </a:rPr>
              <a:t>2 Ulcers on foot</a:t>
            </a:r>
          </a:p>
          <a:p>
            <a:pPr algn="ctr"/>
            <a:r>
              <a:rPr lang="en-US" sz="1400">
                <a:latin typeface="Tw Cen MT" pitchFamily="1" charset="0"/>
              </a:rPr>
              <a:t>Unhealed after 30 days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4824413"/>
            <a:ext cx="152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Tw Cen MT" pitchFamily="1" charset="0"/>
              </a:rPr>
              <a:t>Meets the Team</a:t>
            </a:r>
          </a:p>
          <a:p>
            <a:pPr algn="ctr"/>
            <a:r>
              <a:rPr lang="en-US" sz="1400" dirty="0">
                <a:latin typeface="Tw Cen MT" pitchFamily="1" charset="0"/>
              </a:rPr>
              <a:t/>
            </a:r>
            <a:br>
              <a:rPr lang="en-US" sz="1400" dirty="0">
                <a:latin typeface="Tw Cen MT" pitchFamily="1" charset="0"/>
              </a:rPr>
            </a:br>
            <a:r>
              <a:rPr lang="en-US" sz="1400" dirty="0">
                <a:latin typeface="Tw Cen MT" pitchFamily="1" charset="0"/>
              </a:rPr>
              <a:t>Vascular Surgeon</a:t>
            </a:r>
            <a:br>
              <a:rPr lang="en-US" sz="1400" dirty="0">
                <a:latin typeface="Tw Cen MT" pitchFamily="1" charset="0"/>
              </a:rPr>
            </a:br>
            <a:r>
              <a:rPr lang="en-US" sz="1400" dirty="0">
                <a:latin typeface="Tw Cen MT" pitchFamily="1" charset="0"/>
              </a:rPr>
              <a:t>General Surgeon</a:t>
            </a:r>
            <a:br>
              <a:rPr lang="en-US" sz="1400" dirty="0">
                <a:latin typeface="Tw Cen MT" pitchFamily="1" charset="0"/>
              </a:rPr>
            </a:br>
            <a:r>
              <a:rPr lang="en-US" sz="1400" dirty="0">
                <a:latin typeface="Tw Cen MT" pitchFamily="1" charset="0"/>
              </a:rPr>
              <a:t>Trained Nurses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62600" y="4824413"/>
            <a:ext cx="1905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Tw Cen MT" pitchFamily="1" charset="0"/>
              </a:rPr>
              <a:t>Advanced Treatment</a:t>
            </a:r>
          </a:p>
          <a:p>
            <a:pPr algn="ctr"/>
            <a:r>
              <a:rPr lang="en-US" sz="1400">
                <a:latin typeface="Tw Cen MT" pitchFamily="1" charset="0"/>
              </a:rPr>
              <a:t>Hyperbarics</a:t>
            </a:r>
            <a:br>
              <a:rPr lang="en-US" sz="1400">
                <a:latin typeface="Tw Cen MT" pitchFamily="1" charset="0"/>
              </a:rPr>
            </a:br>
            <a:r>
              <a:rPr lang="en-US" sz="1400">
                <a:latin typeface="Tw Cen MT" pitchFamily="1" charset="0"/>
              </a:rPr>
              <a:t>Biologics</a:t>
            </a:r>
          </a:p>
          <a:p>
            <a:pPr algn="ctr"/>
            <a:r>
              <a:rPr lang="en-US" sz="1400">
                <a:latin typeface="Tw Cen MT" pitchFamily="1" charset="0"/>
              </a:rPr>
              <a:t>Flap Closure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43800" y="4824413"/>
            <a:ext cx="152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Tw Cen MT" pitchFamily="1" charset="0"/>
              </a:rPr>
              <a:t>Healed, Healthy</a:t>
            </a:r>
          </a:p>
          <a:p>
            <a:pPr algn="ctr"/>
            <a:r>
              <a:rPr lang="en-US" sz="1400">
                <a:latin typeface="Tw Cen MT" pitchFamily="1" charset="0"/>
              </a:rPr>
              <a:t>&amp;</a:t>
            </a:r>
            <a:br>
              <a:rPr lang="en-US" sz="1400">
                <a:latin typeface="Tw Cen MT" pitchFamily="1" charset="0"/>
              </a:rPr>
            </a:br>
            <a:r>
              <a:rPr lang="en-US" sz="1400">
                <a:latin typeface="Tw Cen MT" pitchFamily="1" charset="0"/>
              </a:rPr>
              <a:t>Back to Life!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5E27F6-E012-B644-8C48-EEED5807D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15E27F6-E012-B644-8C48-EEED5807D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15E27F6-E012-B644-8C48-EEED5807D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5A1F79-32A0-0B49-8D14-235D82AC6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D05A1F79-32A0-0B49-8D14-235D82AC6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D05A1F79-32A0-0B49-8D14-235D82AC6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BC7F62-A7BA-FD45-B659-AE6DEE53E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1ABC7F62-A7BA-FD45-B659-AE6DEE53E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1ABC7F62-A7BA-FD45-B659-AE6DEE53E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87E1F-CB38-D84C-A368-3E3231205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9A787E1F-CB38-D84C-A368-3E3231205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9A787E1F-CB38-D84C-A368-3E3231205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3280A8-44E4-F14C-8A35-83504452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3F3280A8-44E4-F14C-8A35-83504452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3F3280A8-44E4-F14C-8A35-83504452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7CD7FF-E6F9-7A4A-91D3-3CC779EEB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07CD7FF-E6F9-7A4A-91D3-3CC779EEB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E07CD7FF-E6F9-7A4A-91D3-3CC779EEB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HISTORY OF WOUND CARE</a:t>
            </a:r>
            <a:endParaRPr lang="en-US" smtClean="0">
              <a:ea typeface="ＭＳ Ｐゴシック" pitchFamily="1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8956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sz="2000" i="1" smtClean="0">
                <a:latin typeface="Century Gothic" pitchFamily="1" charset="0"/>
                <a:ea typeface="ＭＳ Ｐゴシック" pitchFamily="1" charset="-128"/>
              </a:rPr>
              <a:t>“The class of wound and it’s shape are also important.  For a contused wound is worse than one simply incised, hence it is better to be wounded by a sharp weapon than by a blunt one.  Again, both age and constitution have some influence; for a boy heals more readily than an old man; on who is stronger than a weak man; a man who is not too thin or too fat than one who is either of these; one who takes exercise than a sluggard; on who is sober and temperate than one addicted to wine and venery.”</a:t>
            </a:r>
            <a:endParaRPr lang="en-US" sz="2000" smtClean="0">
              <a:latin typeface="Century Gothic" pitchFamily="1" charset="0"/>
              <a:ea typeface="ＭＳ Ｐゴシック" pitchFamily="1" charset="-128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810000" y="5584825"/>
            <a:ext cx="4735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entury Gothic" pitchFamily="1" charset="0"/>
              </a:rPr>
              <a:t>A. Cornelius </a:t>
            </a:r>
            <a:r>
              <a:rPr lang="en-US" dirty="0" err="1">
                <a:latin typeface="Century Gothic" pitchFamily="1" charset="0"/>
              </a:rPr>
              <a:t>Celsus</a:t>
            </a:r>
            <a:r>
              <a:rPr lang="en-US" dirty="0">
                <a:latin typeface="Century Gothic" pitchFamily="1" charset="0"/>
              </a:rPr>
              <a:t>, Book V, De </a:t>
            </a:r>
            <a:r>
              <a:rPr lang="en-US" dirty="0" err="1">
                <a:latin typeface="Century Gothic" pitchFamily="1" charset="0"/>
              </a:rPr>
              <a:t>Medicina</a:t>
            </a:r>
            <a:r>
              <a:rPr lang="en-US" dirty="0">
                <a:latin typeface="Century Gothic" pitchFamily="1" charset="0"/>
              </a:rPr>
              <a:t/>
            </a:r>
            <a:br>
              <a:rPr lang="en-US" dirty="0">
                <a:latin typeface="Century Gothic" pitchFamily="1" charset="0"/>
              </a:rPr>
            </a:br>
            <a:r>
              <a:rPr lang="en-US" sz="1400" i="1" dirty="0">
                <a:latin typeface="Century Gothic" pitchFamily="1" charset="0"/>
              </a:rPr>
              <a:t>- Early 1st Century AD</a:t>
            </a:r>
            <a:endParaRPr lang="en-US" sz="1400" dirty="0">
              <a:latin typeface="Century Gothic" pitchFamily="1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  <p:bldP spid="16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HISTORY OF WOUND CARE</a:t>
            </a:r>
            <a:endParaRPr lang="en-US" smtClean="0">
              <a:ea typeface="ＭＳ Ｐゴシック" pitchFamily="1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111625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smtClean="0">
                <a:latin typeface="Century Gothic" pitchFamily="1" charset="0"/>
                <a:ea typeface="ＭＳ Ｐゴシック" pitchFamily="1" charset="-128"/>
              </a:rPr>
              <a:t>1800’s: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smtClean="0">
                <a:latin typeface="Century Gothic" pitchFamily="1" charset="0"/>
                <a:ea typeface="ＭＳ Ｐゴシック" pitchFamily="1" charset="-128"/>
              </a:rPr>
              <a:t>Dr. Joseph Lister (1827-1912) demonstrated the advantage of antisepsis in surgery using carbolic acid soaked bandages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smtClean="0">
                <a:latin typeface="Century Gothic" pitchFamily="1" charset="0"/>
                <a:ea typeface="ＭＳ Ｐゴシック" pitchFamily="1" charset="-128"/>
              </a:rPr>
              <a:t>Pierra Joseph Desault (1744-1795) is credited with the modern concept of debridement (f</a:t>
            </a:r>
            <a:r>
              <a:rPr lang="en-US" sz="1700" i="1" smtClean="0">
                <a:latin typeface="Century Gothic" pitchFamily="1" charset="0"/>
                <a:ea typeface="ＭＳ Ｐゴシック" pitchFamily="1" charset="-128"/>
              </a:rPr>
              <a:t>r. debrider:</a:t>
            </a:r>
            <a:r>
              <a:rPr lang="en-US" sz="1700" smtClean="0">
                <a:latin typeface="Century Gothic" pitchFamily="1" charset="0"/>
                <a:ea typeface="ＭＳ Ｐゴシック" pitchFamily="1" charset="-128"/>
              </a:rPr>
              <a:t>  to unbridle)</a:t>
            </a:r>
          </a:p>
          <a:p>
            <a:pPr lvl="1" eaLnBrk="1" hangingPunct="1">
              <a:spcAft>
                <a:spcPts val="1200"/>
              </a:spcAft>
              <a:buFont typeface="Wingdings 2" pitchFamily="1" charset="2"/>
              <a:buNone/>
            </a:pPr>
            <a:endParaRPr lang="en-US" sz="1700" smtClean="0">
              <a:latin typeface="Century Gothic" pitchFamily="1" charset="0"/>
              <a:ea typeface="ＭＳ Ｐゴシック" pitchFamily="1" charset="-128"/>
            </a:endParaRPr>
          </a:p>
          <a:p>
            <a:endParaRPr lang="en-US" smtClean="0">
              <a:ea typeface="ＭＳ Ｐゴシック" pitchFamily="1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1663700"/>
            <a:ext cx="2755900" cy="353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entury Gothic" pitchFamily="1" charset="0"/>
                <a:ea typeface="ＭＳ Ｐゴシック" pitchFamily="1" charset="-128"/>
              </a:rPr>
              <a:t>HISTORY OF WOUND CARE</a:t>
            </a:r>
            <a:endParaRPr lang="en-US" smtClean="0">
              <a:ea typeface="ＭＳ Ｐゴシック" pitchFamily="1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1900’s to Present: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dirty="0" smtClean="0">
                <a:latin typeface="Century Gothic" pitchFamily="1" charset="0"/>
                <a:ea typeface="ＭＳ Ｐゴシック" pitchFamily="1" charset="-128"/>
              </a:rPr>
              <a:t>Winter &amp; </a:t>
            </a:r>
            <a:r>
              <a:rPr lang="en-US" sz="1700" dirty="0" err="1" smtClean="0">
                <a:latin typeface="Century Gothic" pitchFamily="1" charset="0"/>
                <a:ea typeface="ＭＳ Ｐゴシック" pitchFamily="1" charset="-128"/>
              </a:rPr>
              <a:t>Malbach</a:t>
            </a:r>
            <a:r>
              <a:rPr lang="en-US" sz="1700" dirty="0" smtClean="0">
                <a:latin typeface="Century Gothic" pitchFamily="1" charset="0"/>
                <a:ea typeface="ＭＳ Ｐゴシック" pitchFamily="1" charset="-128"/>
              </a:rPr>
              <a:t> (1960) tested the efficacy of wet polymer dressings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1990’s: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dirty="0" smtClean="0">
                <a:latin typeface="Century Gothic" pitchFamily="1" charset="0"/>
                <a:ea typeface="ＭＳ Ｐゴシック" pitchFamily="1" charset="-128"/>
              </a:rPr>
              <a:t>Expansion of wound care polymers &amp; dressings; including growth factors, synthetic skin equivalents, Negative Pressure Wound Therapy, Hyperbaric Oxygen Therapy, &amp; nanotechnology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1" charset="0"/>
                <a:ea typeface="ＭＳ Ｐゴシック" pitchFamily="1" charset="-128"/>
              </a:rPr>
              <a:t>NATIONAL COST for Wound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The incidence of chronic wounds in America is equal to that of hospitalization from heart disease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Chronic wound care costs Americans an estimated </a:t>
            </a:r>
            <a:r>
              <a:rPr lang="en-US" sz="2000" b="1" i="1" dirty="0" smtClean="0">
                <a:latin typeface="Century Gothic" pitchFamily="1" charset="0"/>
                <a:ea typeface="ＭＳ Ｐゴシック" pitchFamily="1" charset="-128"/>
              </a:rPr>
              <a:t> 25 billion dollars</a:t>
            </a: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 each year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dirty="0" smtClean="0">
                <a:latin typeface="Century Gothic" pitchFamily="1" charset="0"/>
                <a:ea typeface="ＭＳ Ｐゴシック" pitchFamily="1" charset="-128"/>
              </a:rPr>
              <a:t>Which represents 5% of the total annual spending on both Medicare &amp; Medicaid combined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Century Gothic" pitchFamily="1" charset="0"/>
                <a:ea typeface="ＭＳ Ｐゴシック" pitchFamily="1" charset="-128"/>
              </a:rPr>
              <a:t>Who’s Effected by Wounds</a:t>
            </a: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Over 6.5 million Americans are estimated to have chronic wound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Over 500,000 develop annually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60,000 die annually due to pressure ulcer complications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100,000 Lower limb amputations performed on diabetics annually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185,000 Lower limb amputations performed annually in the United States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1" charset="0"/>
                <a:ea typeface="ＭＳ Ｐゴシック" pitchFamily="1" charset="-128"/>
              </a:rPr>
              <a:t>NATIONAL NEED For Wound Care Centers-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latin typeface="Century Gothic" pitchFamily="1" charset="0"/>
                <a:ea typeface="ＭＳ Ｐゴシック" pitchFamily="1" charset="-128"/>
              </a:rPr>
              <a:t>Total Prevalence of Diabetes &amp; Pre-Diabetes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dirty="0" smtClean="0">
                <a:latin typeface="Century Gothic" pitchFamily="1" charset="0"/>
                <a:ea typeface="ＭＳ Ｐゴシック" pitchFamily="1" charset="-128"/>
              </a:rPr>
              <a:t>Total: 25.8 million children &amp; adults - 8.3% of the population!</a:t>
            </a:r>
            <a:endParaRPr lang="en-US" sz="1400" dirty="0" smtClean="0">
              <a:latin typeface="Century Gothic" pitchFamily="1" charset="0"/>
              <a:ea typeface="ＭＳ Ｐゴシック" pitchFamily="1" charset="-128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sz="1700" dirty="0" smtClean="0">
                <a:latin typeface="Century Gothic" pitchFamily="1" charset="0"/>
                <a:ea typeface="ＭＳ Ｐゴシック" pitchFamily="1" charset="-128"/>
              </a:rPr>
              <a:t>Diagnosed: 18.8 million people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dirty="0" err="1" smtClean="0">
                <a:latin typeface="Century Gothic" pitchFamily="1" charset="0"/>
                <a:ea typeface="ＭＳ Ｐゴシック" pitchFamily="1" charset="-128"/>
              </a:rPr>
              <a:t>UnDiagnosed</a:t>
            </a:r>
            <a:r>
              <a:rPr lang="en-US" sz="1700" dirty="0" smtClean="0">
                <a:latin typeface="Century Gothic" pitchFamily="1" charset="0"/>
                <a:ea typeface="ＭＳ Ｐゴシック" pitchFamily="1" charset="-128"/>
              </a:rPr>
              <a:t>: 7.0 million people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dirty="0" smtClean="0">
                <a:latin typeface="Century Gothic" pitchFamily="1" charset="0"/>
                <a:ea typeface="ＭＳ Ｐゴシック" pitchFamily="1" charset="-128"/>
              </a:rPr>
              <a:t>Pre-Diabetes: 79 million people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700" dirty="0" smtClean="0">
                <a:latin typeface="Century Gothic" pitchFamily="1" charset="0"/>
                <a:ea typeface="ＭＳ Ｐゴシック" pitchFamily="1" charset="-128"/>
              </a:rPr>
              <a:t>1.9 million new cases of diabetes were diagnosed in people aged 20 years or older in 2013</a:t>
            </a:r>
          </a:p>
          <a:p>
            <a:pPr lvl="2" eaLnBrk="1" hangingPunct="1">
              <a:spcAft>
                <a:spcPts val="1200"/>
              </a:spcAft>
            </a:pPr>
            <a:r>
              <a:rPr lang="en-US" sz="1400" dirty="0" smtClean="0">
                <a:latin typeface="Century Gothic" pitchFamily="1" charset="0"/>
                <a:ea typeface="ＭＳ Ｐゴシック" pitchFamily="1" charset="-128"/>
                <a:hlinkClick r:id="rId2"/>
              </a:rPr>
              <a:t>http://professional.diabetes.org/admin/UserFiles/0%20-%20Sean/FastFacts%20March%202013.pdf</a:t>
            </a:r>
            <a:endParaRPr lang="en-US" sz="1400" dirty="0" smtClean="0">
              <a:latin typeface="Century Gothic" pitchFamily="1" charset="0"/>
              <a:ea typeface="ＭＳ Ｐゴシック" pitchFamily="1" charset="-128"/>
            </a:endParaRPr>
          </a:p>
          <a:p>
            <a:pPr lvl="2" eaLnBrk="1" hangingPunct="1">
              <a:spcAft>
                <a:spcPts val="1200"/>
              </a:spcAft>
              <a:buNone/>
            </a:pPr>
            <a:endParaRPr lang="en-US" sz="1400" dirty="0" smtClean="0">
              <a:latin typeface="Century Gothic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Age 65 Years or Older: 10.9 million or 26.9% of all people in this age group, have diabetes.</a:t>
            </a:r>
          </a:p>
          <a:p>
            <a:r>
              <a:rPr lang="en-US" dirty="0" smtClean="0"/>
              <a:t>60%-70% of people with diabetes have mild to severe forms of neuropathy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Diabetic Foot Ulcer Comprise 33% of direct health care cost associated with Diabetes total $38 Billion Annually.</a:t>
            </a:r>
            <a:endParaRPr lang="en-US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8">
      <a:dk1>
        <a:srgbClr val="153769"/>
      </a:dk1>
      <a:lt1>
        <a:sysClr val="window" lastClr="FFFFFF"/>
      </a:lt1>
      <a:dk2>
        <a:srgbClr val="98BCD8"/>
      </a:dk2>
      <a:lt2>
        <a:srgbClr val="FFFFFF"/>
      </a:lt2>
      <a:accent1>
        <a:srgbClr val="153769"/>
      </a:accent1>
      <a:accent2>
        <a:srgbClr val="EB8320"/>
      </a:accent2>
      <a:accent3>
        <a:srgbClr val="DBE5F2"/>
      </a:accent3>
      <a:accent4>
        <a:srgbClr val="EB8320"/>
      </a:accent4>
      <a:accent5>
        <a:srgbClr val="489BD8"/>
      </a:accent5>
      <a:accent6>
        <a:srgbClr val="4B7594"/>
      </a:accent6>
      <a:hlink>
        <a:srgbClr val="EB8320"/>
      </a:hlink>
      <a:folHlink>
        <a:srgbClr val="15376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101335</TotalTime>
  <Words>928</Words>
  <Application>Microsoft Office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Slide 1</vt:lpstr>
      <vt:lpstr>OBJECTIVES</vt:lpstr>
      <vt:lpstr>HISTORY OF WOUND CARE</vt:lpstr>
      <vt:lpstr>HISTORY OF WOUND CARE</vt:lpstr>
      <vt:lpstr>HISTORY OF WOUND CARE</vt:lpstr>
      <vt:lpstr>NATIONAL COST for Wound Care</vt:lpstr>
      <vt:lpstr>Who’s Effected by Wounds</vt:lpstr>
      <vt:lpstr>NATIONAL NEED For Wound Care Centers- Diabetes</vt:lpstr>
      <vt:lpstr>Diabetes Continued</vt:lpstr>
      <vt:lpstr>Slide 10</vt:lpstr>
      <vt:lpstr>North Carolina Diabetic Population</vt:lpstr>
      <vt:lpstr>Amputations </vt:lpstr>
      <vt:lpstr>WHAT’S IN THE CLOSET?</vt:lpstr>
      <vt:lpstr>HYPERBARIC OXYGEN THERAPY</vt:lpstr>
      <vt:lpstr>HYPERBARIC MEDICINE</vt:lpstr>
      <vt:lpstr>HYPERBARIC MEDICINE</vt:lpstr>
      <vt:lpstr>MONO-PLACE CHAMBER</vt:lpstr>
      <vt:lpstr>HYPERBARIC MEDICINE</vt:lpstr>
      <vt:lpstr>INDICATIONS FOR HBO</vt:lpstr>
      <vt:lpstr>Wound Healing Center-CRHS 2014</vt:lpstr>
      <vt:lpstr>Wound Healing Center </vt:lpstr>
      <vt:lpstr>When To call the Wound Center</vt:lpstr>
      <vt:lpstr>OUR PROGRAM</vt:lpstr>
    </vt:vector>
  </TitlesOfParts>
  <Company>Wound Care Advantage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Comer</dc:creator>
  <cp:lastModifiedBy>David Holmes</cp:lastModifiedBy>
  <cp:revision>2388</cp:revision>
  <dcterms:created xsi:type="dcterms:W3CDTF">2009-09-14T17:04:06Z</dcterms:created>
  <dcterms:modified xsi:type="dcterms:W3CDTF">2015-03-13T20:15:36Z</dcterms:modified>
</cp:coreProperties>
</file>